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2" r:id="rId3"/>
    <p:sldId id="303" r:id="rId4"/>
    <p:sldId id="257" r:id="rId5"/>
    <p:sldId id="288" r:id="rId6"/>
    <p:sldId id="291" r:id="rId7"/>
    <p:sldId id="298" r:id="rId8"/>
    <p:sldId id="293" r:id="rId9"/>
    <p:sldId id="272" r:id="rId10"/>
    <p:sldId id="267" r:id="rId11"/>
    <p:sldId id="273" r:id="rId12"/>
    <p:sldId id="299" r:id="rId13"/>
    <p:sldId id="294" r:id="rId14"/>
    <p:sldId id="295" r:id="rId15"/>
    <p:sldId id="296" r:id="rId16"/>
    <p:sldId id="300" r:id="rId17"/>
    <p:sldId id="283" r:id="rId18"/>
    <p:sldId id="301"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98"/>
    <a:srgbClr val="F3C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48" autoAdjust="0"/>
    <p:restoredTop sz="94660"/>
  </p:normalViewPr>
  <p:slideViewPr>
    <p:cSldViewPr snapToGrid="0">
      <p:cViewPr varScale="1">
        <p:scale>
          <a:sx n="41" d="100"/>
          <a:sy n="41" d="100"/>
        </p:scale>
        <p:origin x="65" y="14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3FBE6-B7AD-4C0B-80C4-97B5022023B9}"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75E6B-FC01-41B2-BAAE-87DC2FDBCCCB}" type="slidenum">
              <a:rPr lang="en-US" smtClean="0"/>
              <a:t>‹#›</a:t>
            </a:fld>
            <a:endParaRPr lang="en-US"/>
          </a:p>
        </p:txBody>
      </p:sp>
    </p:spTree>
    <p:extLst>
      <p:ext uri="{BB962C8B-B14F-4D97-AF65-F5344CB8AC3E}">
        <p14:creationId xmlns:p14="http://schemas.microsoft.com/office/powerpoint/2010/main" val="1354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60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2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95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3447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216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9653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lean Slide">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11775939" y="128409"/>
            <a:ext cx="378309" cy="379591"/>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766662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4686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3798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40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870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323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40689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75854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1/20/2018</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1050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1/20/2018</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220821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1709400" y="260350"/>
            <a:ext cx="527050" cy="406400"/>
          </a:xfrm>
          <a:prstGeom prst="rect">
            <a:avLst/>
          </a:prstGeom>
          <a:ln w="38100">
            <a:solidFill>
              <a:schemeClr val="accent2"/>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latin typeface="Arial"/>
              <a:ea typeface="Arial"/>
              <a:cs typeface="Arial"/>
            </a:endParaRPr>
          </a:p>
        </p:txBody>
      </p:sp>
      <p:sp>
        <p:nvSpPr>
          <p:cNvPr id="3" name="Shape 3"/>
          <p:cNvSpPr>
            <a:spLocks noGrp="1"/>
          </p:cNvSpPr>
          <p:nvPr>
            <p:ph type="sldNum" sz="quarter" idx="2"/>
          </p:nvPr>
        </p:nvSpPr>
        <p:spPr>
          <a:xfrm>
            <a:off x="11790214" y="242709"/>
            <a:ext cx="378309" cy="379591"/>
          </a:xfrm>
          <a:prstGeom prst="rect">
            <a:avLst/>
          </a:prstGeom>
          <a:ln w="12700">
            <a:miter lim="400000"/>
          </a:ln>
        </p:spPr>
        <p:txBody>
          <a:bodyPr wrap="none" lIns="50800" tIns="50800" rIns="50800" bIns="50800" anchor="b">
            <a:spAutoFit/>
          </a:bodyPr>
          <a:lstStyle>
            <a:lvl1pPr>
              <a:defRPr sz="1800" b="1">
                <a:solidFill>
                  <a:schemeClr val="tx1"/>
                </a:solidFill>
                <a:latin typeface="Montserrat"/>
                <a:ea typeface="Montserrat"/>
                <a:cs typeface="Montserrat"/>
                <a:sym typeface="Helvetica"/>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826668560"/>
      </p:ext>
    </p:extLst>
  </p:cSld>
  <p:clrMap bg1="lt1" tx1="dk1" bg2="lt2" tx2="dk2" accent1="accent1" accent2="accent2" accent3="accent3" accent4="accent4" accent5="accent5" accent6="accent6" hlink="hlink" folHlink="folHlink"/>
  <p:sldLayoutIdLst>
    <p:sldLayoutId id="2147483661" r:id="rId1"/>
  </p:sldLayoutIdLst>
  <p:transition spd="med"/>
  <p:txStyles>
    <p:titleStyle>
      <a:lvl1pPr marL="0" marR="0" indent="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Arial"/>
          <a:ea typeface="Arial"/>
          <a:cs typeface="Arial"/>
          <a:sym typeface="Helvetica Neue UltraLight"/>
        </a:defRPr>
      </a:lvl1pPr>
      <a:lvl2pPr marL="0" marR="0" indent="1143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2pPr>
      <a:lvl3pPr marL="0" marR="0" indent="2286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3pPr>
      <a:lvl4pPr marL="0" marR="0" indent="3429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4pPr>
      <a:lvl5pPr marL="0" marR="0" indent="4572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5pPr>
      <a:lvl6pPr marL="0" marR="0" indent="5715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6pPr>
      <a:lvl7pPr marL="0" marR="0" indent="6858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7pPr>
      <a:lvl8pPr marL="0" marR="0" indent="8001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8pPr>
      <a:lvl9pPr marL="0" marR="0" indent="9144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9pPr>
    </p:titleStyle>
    <p:bodyStyle>
      <a:lvl1pPr marL="0" marR="0" indent="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Helvetica Neue UltraLight"/>
        </a:defRPr>
      </a:lvl1pPr>
      <a:lvl2pPr marL="0" marR="0" indent="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Helvetica Neue UltraLight"/>
        </a:defRPr>
      </a:lvl2pPr>
      <a:lvl3pPr marL="0" marR="0" indent="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Helvetica Neue UltraLight"/>
        </a:defRPr>
      </a:lvl3pPr>
      <a:lvl4pPr marL="0" marR="0" indent="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Helvetica Neue UltraLight"/>
        </a:defRPr>
      </a:lvl4pPr>
      <a:lvl5pPr marL="0" marR="0" indent="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Helvetica Neue UltraLight"/>
        </a:defRPr>
      </a:lvl5pPr>
      <a:lvl6pPr marL="0" marR="0" indent="17780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6pPr>
      <a:lvl7pPr marL="0" marR="0" indent="35560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7pPr>
      <a:lvl8pPr marL="0" marR="0" indent="53340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8pPr>
      <a:lvl9pPr marL="0" marR="0" indent="711200" algn="ctr" defTabSz="41275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9pPr>
    </p:bodyStyle>
    <p:otherStyle>
      <a:lvl1pPr marL="0" marR="0" indent="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1pPr>
      <a:lvl2pPr marL="0" marR="0" indent="1143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2pPr>
      <a:lvl3pPr marL="0" marR="0" indent="2286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3pPr>
      <a:lvl4pPr marL="0" marR="0" indent="3429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4pPr>
      <a:lvl5pPr marL="0" marR="0" indent="4572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5pPr>
      <a:lvl6pPr marL="0" marR="0" indent="5715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6pPr>
      <a:lvl7pPr marL="0" marR="0" indent="6858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7pPr>
      <a:lvl8pPr marL="0" marR="0" indent="8001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8pPr>
      <a:lvl9pPr marL="0" marR="0" indent="914400" algn="ctr" defTabSz="41275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Shape 35"/>
          <p:cNvSpPr/>
          <p:nvPr/>
        </p:nvSpPr>
        <p:spPr>
          <a:xfrm>
            <a:off x="-14083" y="0"/>
            <a:ext cx="12211051" cy="6851650"/>
          </a:xfrm>
          <a:prstGeom prst="rect">
            <a:avLst/>
          </a:prstGeom>
          <a:solidFill>
            <a:srgbClr val="323C40"/>
          </a:solidFill>
          <a:ln w="12700">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endParaRPr sz="2000" kern="0">
              <a:solidFill>
                <a:srgbClr val="FFFFFF"/>
              </a:solidFill>
              <a:effectLst>
                <a:outerShdw blurRad="38100" dist="12700" dir="5400000" rotWithShape="0">
                  <a:srgbClr val="000000">
                    <a:alpha val="50000"/>
                  </a:srgbClr>
                </a:outerShdw>
              </a:effectLst>
              <a:latin typeface="Arial"/>
              <a:ea typeface="Arial"/>
              <a:cs typeface="Arial"/>
              <a:sym typeface="Helvetica Neue UltraLight"/>
            </a:endParaRPr>
          </a:p>
        </p:txBody>
      </p:sp>
      <p:sp>
        <p:nvSpPr>
          <p:cNvPr id="36" name="Shape 36"/>
          <p:cNvSpPr/>
          <p:nvPr/>
        </p:nvSpPr>
        <p:spPr>
          <a:xfrm>
            <a:off x="-17860" y="6350"/>
            <a:ext cx="12211050" cy="6851650"/>
          </a:xfrm>
          <a:prstGeom prst="rect">
            <a:avLst/>
          </a:prstGeom>
          <a:blipFill dpi="0" rotWithShape="1">
            <a:blip r:embed="rId3">
              <a:alphaModFix amt="18000"/>
            </a:blip>
            <a:srcRect/>
            <a:stretch>
              <a:fillRect/>
            </a:stretch>
          </a:blipFill>
          <a:ln w="12700">
            <a:miter lim="400000"/>
          </a:ln>
          <a:extLst>
            <a:ext uri="{C572A759-6A51-4108-AA02-DFA0A04FC94B}">
              <ma14:wrappingTextBoxFlag xmlns:ma14="http://schemas.microsoft.com/office/mac/drawingml/2011/main" xmlns="" val="1"/>
            </a:ext>
          </a:extLst>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endParaRPr sz="2000" kern="0">
              <a:solidFill>
                <a:srgbClr val="FFFFFF"/>
              </a:solidFill>
              <a:effectLst>
                <a:outerShdw blurRad="38100" dist="12700" dir="5400000" rotWithShape="0">
                  <a:srgbClr val="000000">
                    <a:alpha val="50000"/>
                  </a:srgbClr>
                </a:outerShdw>
              </a:effectLst>
              <a:latin typeface="Arial"/>
              <a:ea typeface="Arial"/>
              <a:cs typeface="Arial"/>
              <a:sym typeface="Helvetica Neue UltraLight"/>
            </a:endParaRPr>
          </a:p>
        </p:txBody>
      </p:sp>
      <p:sp>
        <p:nvSpPr>
          <p:cNvPr id="37" name="Shape 37"/>
          <p:cNvSpPr/>
          <p:nvPr/>
        </p:nvSpPr>
        <p:spPr>
          <a:xfrm>
            <a:off x="5133442" y="2571076"/>
            <a:ext cx="1946233" cy="1946853"/>
          </a:xfrm>
          <a:prstGeom prst="line">
            <a:avLst/>
          </a:prstGeom>
          <a:noFill/>
          <a:ln w="63500" cap="flat">
            <a:solidFill>
              <a:srgbClr val="89B925"/>
            </a:solidFill>
            <a:prstDash val="solid"/>
            <a:miter lim="400000"/>
          </a:ln>
          <a:effectLst/>
        </p:spPr>
        <p:txBody>
          <a:bodyPr wrap="square" lIns="25400" tIns="25400" rIns="25400" bIns="25400" numCol="1" anchor="ctr">
            <a:noAutofit/>
          </a:bodyPr>
          <a:lstStyle/>
          <a:p>
            <a:pPr defTabSz="228600" hangingPunct="0">
              <a:defRPr sz="1200">
                <a:latin typeface="Helvetica"/>
                <a:ea typeface="Helvetica"/>
                <a:cs typeface="Helvetica"/>
                <a:sym typeface="Helvetica"/>
              </a:defRPr>
            </a:pPr>
            <a:endParaRPr sz="600" kern="0">
              <a:solidFill>
                <a:srgbClr val="000000"/>
              </a:solidFill>
              <a:latin typeface="Montserrat"/>
              <a:ea typeface="Montserrat"/>
              <a:cs typeface="Montserrat"/>
              <a:sym typeface="Helvetica"/>
            </a:endParaRPr>
          </a:p>
        </p:txBody>
      </p:sp>
      <p:sp>
        <p:nvSpPr>
          <p:cNvPr id="38" name="Shape 38"/>
          <p:cNvSpPr/>
          <p:nvPr/>
        </p:nvSpPr>
        <p:spPr>
          <a:xfrm flipH="1">
            <a:off x="5133442" y="2571076"/>
            <a:ext cx="1946233" cy="1946853"/>
          </a:xfrm>
          <a:prstGeom prst="line">
            <a:avLst/>
          </a:prstGeom>
          <a:noFill/>
          <a:ln w="63500" cap="flat">
            <a:solidFill>
              <a:srgbClr val="89B925"/>
            </a:solidFill>
            <a:prstDash val="solid"/>
            <a:miter lim="400000"/>
          </a:ln>
          <a:effectLst/>
        </p:spPr>
        <p:txBody>
          <a:bodyPr wrap="square" lIns="25400" tIns="25400" rIns="25400" bIns="25400" numCol="1" anchor="ctr">
            <a:noAutofit/>
          </a:bodyPr>
          <a:lstStyle/>
          <a:p>
            <a:pPr defTabSz="228600" hangingPunct="0">
              <a:defRPr sz="1200">
                <a:latin typeface="Helvetica"/>
                <a:ea typeface="Helvetica"/>
                <a:cs typeface="Helvetica"/>
                <a:sym typeface="Helvetica"/>
              </a:defRPr>
            </a:pPr>
            <a:endParaRPr sz="600" kern="0">
              <a:solidFill>
                <a:srgbClr val="000000"/>
              </a:solidFill>
              <a:latin typeface="Montserrat"/>
              <a:ea typeface="Montserrat"/>
              <a:cs typeface="Montserrat"/>
              <a:sym typeface="Helvetica"/>
            </a:endParaRPr>
          </a:p>
        </p:txBody>
      </p:sp>
      <p:sp>
        <p:nvSpPr>
          <p:cNvPr id="39" name="Shape 39"/>
          <p:cNvSpPr/>
          <p:nvPr/>
        </p:nvSpPr>
        <p:spPr>
          <a:xfrm>
            <a:off x="5917227" y="2400300"/>
            <a:ext cx="430524" cy="7286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155700">
              <a:defRPr sz="6400" b="1" spc="-128">
                <a:solidFill>
                  <a:srgbClr val="FFFFFF"/>
                </a:solidFill>
                <a:latin typeface="Helvetica"/>
                <a:ea typeface="Helvetica"/>
                <a:cs typeface="Helvetica"/>
                <a:sym typeface="Helvetica"/>
              </a:defRPr>
            </a:lvl1pPr>
          </a:lstStyle>
          <a:p>
            <a:pPr algn="ctr" defTabSz="577850" hangingPunct="0"/>
            <a:r>
              <a:rPr sz="3200" kern="0" spc="-64">
                <a:latin typeface="Montserrat"/>
                <a:ea typeface="Montserrat"/>
                <a:cs typeface="Montserrat"/>
              </a:rPr>
              <a:t>0</a:t>
            </a:r>
          </a:p>
        </p:txBody>
      </p:sp>
      <p:sp>
        <p:nvSpPr>
          <p:cNvPr id="40" name="Shape 40"/>
          <p:cNvSpPr/>
          <p:nvPr/>
        </p:nvSpPr>
        <p:spPr>
          <a:xfrm>
            <a:off x="5071204" y="3083406"/>
            <a:ext cx="368001" cy="7286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155700">
              <a:defRPr sz="6400" b="1" spc="-128">
                <a:solidFill>
                  <a:srgbClr val="FFFFFF"/>
                </a:solidFill>
                <a:latin typeface="Helvetica"/>
                <a:ea typeface="Helvetica"/>
                <a:cs typeface="Helvetica"/>
                <a:sym typeface="Helvetica"/>
              </a:defRPr>
            </a:lvl1pPr>
          </a:lstStyle>
          <a:p>
            <a:pPr algn="ctr" defTabSz="577850" hangingPunct="0"/>
            <a:r>
              <a:rPr sz="3200" kern="0" spc="-64">
                <a:latin typeface="Montserrat"/>
                <a:ea typeface="Montserrat"/>
                <a:cs typeface="Montserrat"/>
              </a:rPr>
              <a:t>2</a:t>
            </a:r>
          </a:p>
        </p:txBody>
      </p:sp>
      <p:sp>
        <p:nvSpPr>
          <p:cNvPr id="41" name="Shape 41"/>
          <p:cNvSpPr/>
          <p:nvPr/>
        </p:nvSpPr>
        <p:spPr>
          <a:xfrm>
            <a:off x="6827745" y="3083406"/>
            <a:ext cx="364360" cy="7286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155700">
              <a:defRPr sz="6400" b="1" spc="-128">
                <a:solidFill>
                  <a:srgbClr val="FFFFFF"/>
                </a:solidFill>
                <a:latin typeface="Helvetica"/>
                <a:ea typeface="Helvetica"/>
                <a:cs typeface="Helvetica"/>
                <a:sym typeface="Helvetica"/>
              </a:defRPr>
            </a:lvl1pPr>
          </a:lstStyle>
          <a:p>
            <a:pPr algn="ctr" defTabSz="577850" hangingPunct="0"/>
            <a:r>
              <a:rPr sz="3200" kern="0" spc="-64">
                <a:latin typeface="Montserrat"/>
                <a:ea typeface="Montserrat"/>
                <a:cs typeface="Montserrat"/>
              </a:rPr>
              <a:t>7</a:t>
            </a:r>
          </a:p>
        </p:txBody>
      </p:sp>
      <p:sp>
        <p:nvSpPr>
          <p:cNvPr id="42" name="Shape 42"/>
          <p:cNvSpPr/>
          <p:nvPr/>
        </p:nvSpPr>
        <p:spPr>
          <a:xfrm>
            <a:off x="6023454" y="3925904"/>
            <a:ext cx="253883" cy="7286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155700">
              <a:defRPr sz="6400" b="1" spc="-128">
                <a:solidFill>
                  <a:srgbClr val="FFFFFF"/>
                </a:solidFill>
                <a:latin typeface="Helvetica"/>
                <a:ea typeface="Helvetica"/>
                <a:cs typeface="Helvetica"/>
                <a:sym typeface="Helvetica"/>
              </a:defRPr>
            </a:lvl1pPr>
          </a:lstStyle>
          <a:p>
            <a:pPr algn="ctr" defTabSz="577850" hangingPunct="0"/>
            <a:r>
              <a:rPr sz="3200" kern="0" spc="-64">
                <a:latin typeface="Montserrat"/>
                <a:ea typeface="Montserrat"/>
                <a:cs typeface="Montserrat"/>
              </a:rPr>
              <a:t>1</a:t>
            </a:r>
          </a:p>
        </p:txBody>
      </p:sp>
      <p:sp>
        <p:nvSpPr>
          <p:cNvPr id="44" name="Shape 44"/>
          <p:cNvSpPr/>
          <p:nvPr/>
        </p:nvSpPr>
        <p:spPr>
          <a:xfrm>
            <a:off x="1991132" y="2870557"/>
            <a:ext cx="2764668" cy="110799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155700">
              <a:lnSpc>
                <a:spcPct val="140000"/>
              </a:lnSpc>
              <a:defRPr sz="14400" cap="all" spc="-144">
                <a:solidFill>
                  <a:srgbClr val="FFFFFF"/>
                </a:solidFill>
                <a:latin typeface="Helvetica"/>
                <a:ea typeface="Helvetica"/>
                <a:cs typeface="Helvetica"/>
                <a:sym typeface="Helvetica"/>
              </a:defRPr>
            </a:lvl1pPr>
          </a:lstStyle>
          <a:p>
            <a:pPr algn="ctr" defTabSz="577850" hangingPunct="0">
              <a:lnSpc>
                <a:spcPct val="100000"/>
              </a:lnSpc>
            </a:pPr>
            <a:r>
              <a:rPr lang="en-US" sz="7200" kern="0" spc="-72">
                <a:latin typeface="Montserrat Ultra Light"/>
                <a:ea typeface="Montserrat"/>
                <a:cs typeface="Montserrat Ultra Light"/>
              </a:rPr>
              <a:t>Vision </a:t>
            </a:r>
            <a:endParaRPr sz="7200" kern="0" spc="-72">
              <a:latin typeface="Montserrat Ultra Light"/>
              <a:ea typeface="Montserrat"/>
              <a:cs typeface="Montserrat Ultra Light"/>
            </a:endParaRPr>
          </a:p>
        </p:txBody>
      </p:sp>
      <p:sp>
        <p:nvSpPr>
          <p:cNvPr id="45" name="Shape 45"/>
          <p:cNvSpPr/>
          <p:nvPr/>
        </p:nvSpPr>
        <p:spPr>
          <a:xfrm>
            <a:off x="7582034" y="2870557"/>
            <a:ext cx="2937407" cy="110799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155700">
              <a:lnSpc>
                <a:spcPct val="140000"/>
              </a:lnSpc>
              <a:defRPr sz="14400" cap="all" spc="-144">
                <a:solidFill>
                  <a:srgbClr val="FFFFFF"/>
                </a:solidFill>
                <a:latin typeface="Helvetica"/>
                <a:ea typeface="Helvetica"/>
                <a:cs typeface="Helvetica"/>
                <a:sym typeface="Helvetica"/>
              </a:defRPr>
            </a:lvl1pPr>
          </a:lstStyle>
          <a:p>
            <a:pPr algn="ctr" defTabSz="577850" hangingPunct="0">
              <a:lnSpc>
                <a:spcPct val="100000"/>
              </a:lnSpc>
            </a:pPr>
            <a:r>
              <a:rPr lang="en-US" sz="7200" kern="0" spc="-72" dirty="0">
                <a:latin typeface="Montserrat Ultra Light"/>
                <a:ea typeface="Montserrat"/>
                <a:cs typeface="Montserrat Ultra Light"/>
              </a:rPr>
              <a:t>REPORT</a:t>
            </a:r>
            <a:endParaRPr sz="7200" kern="0" spc="-72" dirty="0">
              <a:latin typeface="Montserrat Ultra Light"/>
              <a:ea typeface="Montserrat"/>
              <a:cs typeface="Montserrat Ultra Light"/>
            </a:endParaRPr>
          </a:p>
        </p:txBody>
      </p:sp>
    </p:spTree>
    <p:extLst>
      <p:ext uri="{BB962C8B-B14F-4D97-AF65-F5344CB8AC3E}">
        <p14:creationId xmlns:p14="http://schemas.microsoft.com/office/powerpoint/2010/main" val="7395063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Philippians 1:9-11 And this I pray, that your love may abound yet more and more in knowledge and in all judgment; 10  That ye may approve things that are excellent; that ye may be sincere and without offence till the day of Christ; 11  Being filled with the fruits of righteousness, which are by Jesus Christ, unto the glory and praise of God. </a:t>
            </a:r>
          </a:p>
        </p:txBody>
      </p:sp>
    </p:spTree>
    <p:extLst>
      <p:ext uri="{BB962C8B-B14F-4D97-AF65-F5344CB8AC3E}">
        <p14:creationId xmlns:p14="http://schemas.microsoft.com/office/powerpoint/2010/main" val="106255848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580965" y="311918"/>
            <a:ext cx="11157743" cy="6460672"/>
          </a:xfrm>
        </p:spPr>
        <p:txBody>
          <a:bodyPr anchor="ctr">
            <a:normAutofit/>
          </a:bodyPr>
          <a:lstStyle/>
          <a:p>
            <a:pPr marL="0" indent="0" algn="ctr">
              <a:buNone/>
            </a:pPr>
            <a:r>
              <a:rPr lang="en-US" sz="4400" dirty="0">
                <a:latin typeface="Century Gothic" panose="020B0502020202020204" pitchFamily="34" charset="0"/>
              </a:rPr>
              <a:t>Danger! Beware </a:t>
            </a:r>
            <a:r>
              <a:rPr lang="en-US" sz="4400" u="sng" dirty="0">
                <a:latin typeface="Century Gothic" panose="020B0502020202020204" pitchFamily="34" charset="0"/>
              </a:rPr>
              <a:t>divination</a:t>
            </a:r>
            <a:r>
              <a:rPr lang="en-US" sz="4400" dirty="0">
                <a:latin typeface="Century Gothic" panose="020B0502020202020204" pitchFamily="34" charset="0"/>
              </a:rPr>
              <a:t> – the growing lie today is that divination</a:t>
            </a:r>
          </a:p>
          <a:p>
            <a:pPr marL="0" indent="0" algn="ctr">
              <a:buNone/>
            </a:pPr>
            <a:r>
              <a:rPr lang="en-US" sz="4400" dirty="0">
                <a:latin typeface="Century Gothic" panose="020B0502020202020204" pitchFamily="34" charset="0"/>
              </a:rPr>
              <a:t>is actually ok with God.</a:t>
            </a:r>
          </a:p>
        </p:txBody>
      </p:sp>
    </p:spTree>
    <p:extLst>
      <p:ext uri="{BB962C8B-B14F-4D97-AF65-F5344CB8AC3E}">
        <p14:creationId xmlns:p14="http://schemas.microsoft.com/office/powerpoint/2010/main" val="341624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45E16C-2C75-4E0F-B09B-0B4D91B429F5}"/>
              </a:ext>
            </a:extLst>
          </p:cNvPr>
          <p:cNvPicPr>
            <a:picLocks noChangeAspect="1"/>
          </p:cNvPicPr>
          <p:nvPr/>
        </p:nvPicPr>
        <p:blipFill rotWithShape="1">
          <a:blip r:embed="rId2"/>
          <a:srcRect l="402"/>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2731729" y="151746"/>
            <a:ext cx="6229391" cy="1676603"/>
          </a:xfrm>
        </p:spPr>
        <p:txBody>
          <a:bodyPr>
            <a:normAutofit/>
          </a:bodyPr>
          <a:lstStyle/>
          <a:p>
            <a:r>
              <a:rPr lang="en-US" b="1" dirty="0">
                <a:latin typeface="Century Gothic" panose="020B0502020202020204" pitchFamily="34" charset="0"/>
              </a:rPr>
              <a:t>A </a:t>
            </a:r>
            <a:r>
              <a:rPr lang="en-US" b="1" u="sng" dirty="0">
                <a:latin typeface="Century Gothic" panose="020B0502020202020204" pitchFamily="34" charset="0"/>
              </a:rPr>
              <a:t>reluctant</a:t>
            </a:r>
            <a:r>
              <a:rPr lang="en-US" b="1" dirty="0">
                <a:latin typeface="Century Gothic" panose="020B0502020202020204" pitchFamily="34" charset="0"/>
              </a:rPr>
              <a:t> leader.</a:t>
            </a:r>
            <a:endParaRPr lang="en-US" dirty="0"/>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345440" y="1483360"/>
            <a:ext cx="6065520" cy="4740459"/>
          </a:xfrm>
        </p:spPr>
        <p:txBody>
          <a:bodyPr>
            <a:noAutofit/>
          </a:bodyPr>
          <a:lstStyle/>
          <a:p>
            <a:r>
              <a:rPr lang="en-US" sz="3200" dirty="0"/>
              <a:t>When God gives you the opportunity will you move forward?</a:t>
            </a:r>
          </a:p>
          <a:p>
            <a:r>
              <a:rPr lang="en-US" sz="3200" dirty="0"/>
              <a:t>Saul </a:t>
            </a:r>
            <a:r>
              <a:rPr lang="en-US" sz="3200" u="sng" dirty="0"/>
              <a:t>desired</a:t>
            </a:r>
            <a:r>
              <a:rPr lang="en-US" sz="3200" dirty="0"/>
              <a:t> the office of </a:t>
            </a:r>
            <a:br>
              <a:rPr lang="en-US" sz="3200" dirty="0"/>
            </a:br>
            <a:r>
              <a:rPr lang="en-US" sz="3200" u="sng" dirty="0"/>
              <a:t>king</a:t>
            </a:r>
            <a:r>
              <a:rPr lang="en-US" sz="3200" dirty="0"/>
              <a:t>. (1 Tim 3:1) Saul </a:t>
            </a:r>
            <a:br>
              <a:rPr lang="en-US" sz="3200" dirty="0"/>
            </a:br>
            <a:r>
              <a:rPr lang="en-US" sz="3200" dirty="0"/>
              <a:t>wanted the job! </a:t>
            </a:r>
          </a:p>
          <a:p>
            <a:r>
              <a:rPr lang="en-US" sz="3200" dirty="0"/>
              <a:t>He wanted the position, </a:t>
            </a:r>
            <a:br>
              <a:rPr lang="en-US" sz="3200" dirty="0"/>
            </a:br>
            <a:r>
              <a:rPr lang="en-US" sz="3200" dirty="0"/>
              <a:t>the prestige, the power. </a:t>
            </a:r>
            <a:br>
              <a:rPr lang="en-US" sz="3200" dirty="0"/>
            </a:br>
            <a:r>
              <a:rPr lang="en-US" sz="3200" dirty="0"/>
              <a:t>But when it was time to take the </a:t>
            </a:r>
            <a:r>
              <a:rPr lang="en-US" sz="3200" i="1" u="sng" dirty="0"/>
              <a:t>responsibility</a:t>
            </a:r>
            <a:r>
              <a:rPr lang="en-US" sz="3200" dirty="0"/>
              <a:t> Saul was nowhere to be found!</a:t>
            </a:r>
          </a:p>
        </p:txBody>
      </p:sp>
    </p:spTree>
    <p:extLst>
      <p:ext uri="{BB962C8B-B14F-4D97-AF65-F5344CB8AC3E}">
        <p14:creationId xmlns:p14="http://schemas.microsoft.com/office/powerpoint/2010/main" val="113277889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fontScale="92500"/>
          </a:bodyPr>
          <a:lstStyle/>
          <a:p>
            <a:r>
              <a:rPr lang="en-US" sz="3600" dirty="0"/>
              <a:t>2 Corinthians 11:23-28  Are they ministers of Christ? (I speak as a fool) I am more; in </a:t>
            </a:r>
            <a:r>
              <a:rPr lang="en-US" sz="3600" dirty="0" err="1"/>
              <a:t>labours</a:t>
            </a:r>
            <a:r>
              <a:rPr lang="en-US" sz="3600" dirty="0"/>
              <a:t> more abundant, in stripes above measure, in prisons more frequent, in deaths oft. 24  Of the Jews five times received I forty stripes save one. 25  Thrice was I beaten with rods, once was I stoned, thrice I suffered shipwreck, a night and a day I have been in the deep; 26  In journeyings often, in perils of waters, in perils of robbers, in perils by mine own countrymen, in perils by the heathen, in perils in the city, in perils in the wilderness, in perils in the sea, in perils among false brethren; 27  In weariness and painfulness, in </a:t>
            </a:r>
            <a:r>
              <a:rPr lang="en-US" sz="3600" dirty="0" err="1"/>
              <a:t>watchings</a:t>
            </a:r>
            <a:r>
              <a:rPr lang="en-US" sz="3600" dirty="0"/>
              <a:t> often, in hunger and thirst, in </a:t>
            </a:r>
            <a:r>
              <a:rPr lang="en-US" sz="3600" dirty="0" err="1"/>
              <a:t>fastings</a:t>
            </a:r>
            <a:r>
              <a:rPr lang="en-US" sz="3600" dirty="0"/>
              <a:t> often, in cold and nakedness. 28  Beside those things that are without, that which cometh upon me daily, the care of all the churches.</a:t>
            </a:r>
          </a:p>
        </p:txBody>
      </p:sp>
    </p:spTree>
    <p:extLst>
      <p:ext uri="{BB962C8B-B14F-4D97-AF65-F5344CB8AC3E}">
        <p14:creationId xmlns:p14="http://schemas.microsoft.com/office/powerpoint/2010/main" val="576014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Peter 5:2-4 Feed the flock of God which is among you, taking the oversight thereof, not by constraint, but willingly; not for filthy lucre, but of a ready mind; 3  Neither as being lords over God's heritage, but being ensamples to the flock. 4 And when the chief Shepherd shall appear, ye shall receive a crown of glory that </a:t>
            </a:r>
            <a:r>
              <a:rPr lang="en-US" sz="3600" dirty="0" err="1"/>
              <a:t>fadeth</a:t>
            </a:r>
            <a:r>
              <a:rPr lang="en-US" sz="3600" dirty="0"/>
              <a:t> not away.</a:t>
            </a:r>
          </a:p>
        </p:txBody>
      </p:sp>
    </p:spTree>
    <p:extLst>
      <p:ext uri="{BB962C8B-B14F-4D97-AF65-F5344CB8AC3E}">
        <p14:creationId xmlns:p14="http://schemas.microsoft.com/office/powerpoint/2010/main" val="2206950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45E16C-2C75-4E0F-B09B-0B4D91B429F5}"/>
              </a:ext>
            </a:extLst>
          </p:cNvPr>
          <p:cNvPicPr>
            <a:picLocks noChangeAspect="1"/>
          </p:cNvPicPr>
          <p:nvPr/>
        </p:nvPicPr>
        <p:blipFill rotWithShape="1">
          <a:blip r:embed="rId2"/>
          <a:srcRect l="402"/>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547077" y="151746"/>
            <a:ext cx="10157499" cy="778285"/>
          </a:xfrm>
        </p:spPr>
        <p:txBody>
          <a:bodyPr>
            <a:normAutofit/>
          </a:bodyPr>
          <a:lstStyle/>
          <a:p>
            <a:r>
              <a:rPr lang="en-US" sz="4000" b="1" dirty="0">
                <a:latin typeface="Century Gothic" panose="020B0502020202020204" pitchFamily="34" charset="0"/>
              </a:rPr>
              <a:t>Humility does not </a:t>
            </a:r>
            <a:r>
              <a:rPr lang="en-US" sz="4000" b="1" u="sng" dirty="0">
                <a:latin typeface="Century Gothic" panose="020B0502020202020204" pitchFamily="34" charset="0"/>
              </a:rPr>
              <a:t>hide</a:t>
            </a:r>
            <a:r>
              <a:rPr lang="en-US" sz="4000" b="1" dirty="0">
                <a:latin typeface="Century Gothic" panose="020B0502020202020204" pitchFamily="34" charset="0"/>
              </a:rPr>
              <a:t> from God’s </a:t>
            </a:r>
            <a:r>
              <a:rPr lang="en-US" sz="4000" b="1" u="sng" dirty="0">
                <a:latin typeface="Century Gothic" panose="020B0502020202020204" pitchFamily="34" charset="0"/>
              </a:rPr>
              <a:t>will</a:t>
            </a:r>
            <a:r>
              <a:rPr lang="en-US" sz="4000" b="1" dirty="0">
                <a:latin typeface="Century Gothic" panose="020B0502020202020204" pitchFamily="34" charset="0"/>
              </a:rPr>
              <a:t>.</a:t>
            </a:r>
            <a:endParaRPr lang="en-US" sz="4000" dirty="0"/>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345440" y="930031"/>
            <a:ext cx="7454314" cy="5293789"/>
          </a:xfrm>
        </p:spPr>
        <p:txBody>
          <a:bodyPr>
            <a:noAutofit/>
          </a:bodyPr>
          <a:lstStyle/>
          <a:p>
            <a:r>
              <a:rPr lang="en-US" sz="3200" dirty="0"/>
              <a:t>“If God called a man to a kingship, he has no right to hide away.” </a:t>
            </a:r>
            <a:br>
              <a:rPr lang="en-US" sz="3200" dirty="0"/>
            </a:br>
            <a:r>
              <a:rPr lang="en-US" sz="3200" i="1" dirty="0"/>
              <a:t>G. Campbell Morgan</a:t>
            </a:r>
          </a:p>
          <a:p>
            <a:r>
              <a:rPr lang="en-US" sz="3200" dirty="0"/>
              <a:t>Proverbs 15:3 The eyes </a:t>
            </a:r>
            <a:br>
              <a:rPr lang="en-US" sz="3200" dirty="0"/>
            </a:br>
            <a:r>
              <a:rPr lang="en-US" sz="3200" dirty="0"/>
              <a:t>of the LORD </a:t>
            </a:r>
            <a:r>
              <a:rPr lang="en-US" sz="3200" i="1" dirty="0"/>
              <a:t>are</a:t>
            </a:r>
            <a:r>
              <a:rPr lang="en-US" sz="3200" dirty="0"/>
              <a:t> in every</a:t>
            </a:r>
            <a:br>
              <a:rPr lang="en-US" sz="3200" dirty="0"/>
            </a:br>
            <a:r>
              <a:rPr lang="en-US" sz="3200" dirty="0"/>
              <a:t>place, beholding the evil </a:t>
            </a:r>
            <a:br>
              <a:rPr lang="en-US" sz="3200" dirty="0"/>
            </a:br>
            <a:r>
              <a:rPr lang="en-US" sz="3200" dirty="0"/>
              <a:t>and the good. </a:t>
            </a:r>
          </a:p>
        </p:txBody>
      </p:sp>
    </p:spTree>
    <p:extLst>
      <p:ext uri="{BB962C8B-B14F-4D97-AF65-F5344CB8AC3E}">
        <p14:creationId xmlns:p14="http://schemas.microsoft.com/office/powerpoint/2010/main" val="48770373"/>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1" y="288472"/>
            <a:ext cx="6574802" cy="6460672"/>
          </a:xfrm>
        </p:spPr>
        <p:txBody>
          <a:bodyPr anchor="ctr">
            <a:normAutofit lnSpcReduction="10000"/>
          </a:bodyPr>
          <a:lstStyle/>
          <a:p>
            <a:pPr marL="0" indent="0">
              <a:buNone/>
            </a:pPr>
            <a:r>
              <a:rPr lang="en-US" sz="4000" b="1" dirty="0">
                <a:latin typeface="Century Gothic" panose="020B0502020202020204" pitchFamily="34" charset="0"/>
              </a:rPr>
              <a:t>Saul: An </a:t>
            </a:r>
            <a:r>
              <a:rPr lang="en-US" sz="4000" b="1" u="sng" dirty="0">
                <a:latin typeface="Century Gothic" panose="020B0502020202020204" pitchFamily="34" charset="0"/>
              </a:rPr>
              <a:t>impressive</a:t>
            </a:r>
            <a:r>
              <a:rPr lang="en-US" sz="4000" b="1" dirty="0">
                <a:latin typeface="Century Gothic" panose="020B0502020202020204" pitchFamily="34" charset="0"/>
              </a:rPr>
              <a:t> man in the eyes of man.</a:t>
            </a:r>
            <a:endParaRPr lang="en-US" sz="3200" dirty="0">
              <a:latin typeface="Century Gothic" panose="020B0502020202020204" pitchFamily="34" charset="0"/>
            </a:endParaRPr>
          </a:p>
          <a:p>
            <a:r>
              <a:rPr lang="en-US" sz="3200" dirty="0">
                <a:latin typeface="Century Gothic" panose="020B0502020202020204" pitchFamily="34" charset="0"/>
              </a:rPr>
              <a:t>Saul </a:t>
            </a:r>
            <a:r>
              <a:rPr lang="en-US" sz="3200" u="sng" dirty="0">
                <a:latin typeface="Century Gothic" panose="020B0502020202020204" pitchFamily="34" charset="0"/>
              </a:rPr>
              <a:t>looked</a:t>
            </a:r>
            <a:r>
              <a:rPr lang="en-US" sz="3200" dirty="0">
                <a:latin typeface="Century Gothic" panose="020B0502020202020204" pitchFamily="34" charset="0"/>
              </a:rPr>
              <a:t> good. </a:t>
            </a:r>
          </a:p>
          <a:p>
            <a:r>
              <a:rPr lang="en-US" sz="3200" dirty="0">
                <a:latin typeface="Century Gothic" panose="020B0502020202020204" pitchFamily="34" charset="0"/>
              </a:rPr>
              <a:t>Samuel tries to </a:t>
            </a:r>
            <a:r>
              <a:rPr lang="en-US" sz="3200" u="sng" dirty="0">
                <a:latin typeface="Century Gothic" panose="020B0502020202020204" pitchFamily="34" charset="0"/>
              </a:rPr>
              <a:t>encourage</a:t>
            </a:r>
            <a:r>
              <a:rPr lang="en-US" sz="3200" dirty="0">
                <a:latin typeface="Century Gothic" panose="020B0502020202020204" pitchFamily="34" charset="0"/>
              </a:rPr>
              <a:t> the people, by pointing out that Saul was a stud. </a:t>
            </a:r>
          </a:p>
          <a:p>
            <a:r>
              <a:rPr lang="en-US" sz="3200" dirty="0">
                <a:latin typeface="Century Gothic" panose="020B0502020202020204" pitchFamily="34" charset="0"/>
              </a:rPr>
              <a:t>Samuel tries to </a:t>
            </a:r>
            <a:r>
              <a:rPr lang="en-US" sz="3200" u="sng" dirty="0">
                <a:latin typeface="Century Gothic" panose="020B0502020202020204" pitchFamily="34" charset="0"/>
              </a:rPr>
              <a:t>warn</a:t>
            </a:r>
            <a:r>
              <a:rPr lang="en-US" sz="3200" dirty="0">
                <a:latin typeface="Century Gothic" panose="020B0502020202020204" pitchFamily="34" charset="0"/>
              </a:rPr>
              <a:t> the people by bringing them back to the Word of God.</a:t>
            </a:r>
          </a:p>
          <a:p>
            <a:r>
              <a:rPr lang="en-US" sz="3200" u="sng" dirty="0">
                <a:latin typeface="Century Gothic" panose="020B0502020202020204" pitchFamily="34" charset="0"/>
              </a:rPr>
              <a:t>Homework</a:t>
            </a:r>
            <a:r>
              <a:rPr lang="en-US" sz="3200" dirty="0">
                <a:latin typeface="Century Gothic" panose="020B0502020202020204" pitchFamily="34" charset="0"/>
              </a:rPr>
              <a:t> – to see the issues Samuel was warning and recording study out</a:t>
            </a:r>
            <a:br>
              <a:rPr lang="en-US" sz="3200" dirty="0">
                <a:latin typeface="Century Gothic" panose="020B0502020202020204" pitchFamily="34" charset="0"/>
              </a:rPr>
            </a:br>
            <a:r>
              <a:rPr lang="en-US" sz="3200" dirty="0" err="1">
                <a:latin typeface="Century Gothic" panose="020B0502020202020204" pitchFamily="34" charset="0"/>
              </a:rPr>
              <a:t>Deut</a:t>
            </a:r>
            <a:r>
              <a:rPr lang="en-US" sz="3200" dirty="0">
                <a:latin typeface="Century Gothic" panose="020B0502020202020204" pitchFamily="34" charset="0"/>
              </a:rPr>
              <a:t> 17:14-20.</a:t>
            </a:r>
          </a:p>
          <a:p>
            <a:endParaRPr lang="en-US" sz="3200" dirty="0">
              <a:latin typeface="Century Gothic" panose="020B0502020202020204" pitchFamily="34" charset="0"/>
            </a:endParaRPr>
          </a:p>
        </p:txBody>
      </p:sp>
      <p:pic>
        <p:nvPicPr>
          <p:cNvPr id="4" name="Picture 3">
            <a:extLst>
              <a:ext uri="{FF2B5EF4-FFF2-40B4-BE49-F238E27FC236}">
                <a16:creationId xmlns:a16="http://schemas.microsoft.com/office/drawing/2014/main" id="{AEE4AC3E-7173-4080-8E11-4233BE3BDACC}"/>
              </a:ext>
            </a:extLst>
          </p:cNvPr>
          <p:cNvPicPr>
            <a:picLocks noChangeAspect="1"/>
          </p:cNvPicPr>
          <p:nvPr/>
        </p:nvPicPr>
        <p:blipFill>
          <a:blip r:embed="rId2"/>
          <a:stretch>
            <a:fillRect/>
          </a:stretch>
        </p:blipFill>
        <p:spPr>
          <a:xfrm>
            <a:off x="7260343" y="464081"/>
            <a:ext cx="4444476" cy="5929837"/>
          </a:xfrm>
          <a:prstGeom prst="rect">
            <a:avLst/>
          </a:prstGeom>
        </p:spPr>
      </p:pic>
    </p:spTree>
    <p:extLst>
      <p:ext uri="{BB962C8B-B14F-4D97-AF65-F5344CB8AC3E}">
        <p14:creationId xmlns:p14="http://schemas.microsoft.com/office/powerpoint/2010/main" val="38341096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44" end="63"/>
                                            </p:txEl>
                                          </p:spTgt>
                                        </p:tgtEl>
                                        <p:attrNameLst>
                                          <p:attrName>style.visibility</p:attrName>
                                        </p:attrNameLst>
                                      </p:cBhvr>
                                      <p:to>
                                        <p:strVal val="visible"/>
                                      </p:to>
                                    </p:set>
                                    <p:animEffect transition="in" filter="fade">
                                      <p:cBhvr>
                                        <p:cTn id="14" dur="1000"/>
                                        <p:tgtEl>
                                          <p:spTgt spid="3">
                                            <p:txEl>
                                              <p:charRg st="44" end="63"/>
                                            </p:txEl>
                                          </p:spTgt>
                                        </p:tgtEl>
                                      </p:cBhvr>
                                    </p:animEffect>
                                    <p:anim calcmode="lin" valueType="num">
                                      <p:cBhvr>
                                        <p:cTn id="15" dur="1000" fill="hold"/>
                                        <p:tgtEl>
                                          <p:spTgt spid="3">
                                            <p:txEl>
                                              <p:charRg st="44" end="6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44" end="6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charRg st="63" end="140"/>
                                            </p:txEl>
                                          </p:spTgt>
                                        </p:tgtEl>
                                        <p:attrNameLst>
                                          <p:attrName>style.visibility</p:attrName>
                                        </p:attrNameLst>
                                      </p:cBhvr>
                                      <p:to>
                                        <p:strVal val="visible"/>
                                      </p:to>
                                    </p:set>
                                    <p:animEffect transition="in" filter="fade">
                                      <p:cBhvr>
                                        <p:cTn id="21" dur="1000"/>
                                        <p:tgtEl>
                                          <p:spTgt spid="3">
                                            <p:txEl>
                                              <p:charRg st="63" end="140"/>
                                            </p:txEl>
                                          </p:spTgt>
                                        </p:tgtEl>
                                      </p:cBhvr>
                                    </p:animEffect>
                                    <p:anim calcmode="lin" valueType="num">
                                      <p:cBhvr>
                                        <p:cTn id="22" dur="1000" fill="hold"/>
                                        <p:tgtEl>
                                          <p:spTgt spid="3">
                                            <p:txEl>
                                              <p:charRg st="63" end="14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charRg st="63" end="14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charRg st="140" end="214"/>
                                            </p:txEl>
                                          </p:spTgt>
                                        </p:tgtEl>
                                        <p:attrNameLst>
                                          <p:attrName>style.visibility</p:attrName>
                                        </p:attrNameLst>
                                      </p:cBhvr>
                                      <p:to>
                                        <p:strVal val="visible"/>
                                      </p:to>
                                    </p:set>
                                    <p:animEffect transition="in" filter="fade">
                                      <p:cBhvr>
                                        <p:cTn id="28" dur="1000"/>
                                        <p:tgtEl>
                                          <p:spTgt spid="3">
                                            <p:txEl>
                                              <p:charRg st="140" end="214"/>
                                            </p:txEl>
                                          </p:spTgt>
                                        </p:tgtEl>
                                      </p:cBhvr>
                                    </p:animEffect>
                                    <p:anim calcmode="lin" valueType="num">
                                      <p:cBhvr>
                                        <p:cTn id="29" dur="1000" fill="hold"/>
                                        <p:tgtEl>
                                          <p:spTgt spid="3">
                                            <p:txEl>
                                              <p:charRg st="140" end="21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charRg st="140" end="21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charRg st="214" end="301"/>
                                            </p:txEl>
                                          </p:spTgt>
                                        </p:tgtEl>
                                        <p:attrNameLst>
                                          <p:attrName>style.visibility</p:attrName>
                                        </p:attrNameLst>
                                      </p:cBhvr>
                                      <p:to>
                                        <p:strVal val="visible"/>
                                      </p:to>
                                    </p:set>
                                    <p:animEffect transition="in" filter="fade">
                                      <p:cBhvr>
                                        <p:cTn id="35" dur="1000"/>
                                        <p:tgtEl>
                                          <p:spTgt spid="3">
                                            <p:txEl>
                                              <p:charRg st="214" end="301"/>
                                            </p:txEl>
                                          </p:spTgt>
                                        </p:tgtEl>
                                      </p:cBhvr>
                                    </p:animEffect>
                                    <p:anim calcmode="lin" valueType="num">
                                      <p:cBhvr>
                                        <p:cTn id="36" dur="1000" fill="hold"/>
                                        <p:tgtEl>
                                          <p:spTgt spid="3">
                                            <p:txEl>
                                              <p:charRg st="214" end="30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charRg st="214" end="30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648930" y="1586523"/>
            <a:ext cx="6650639" cy="4704862"/>
          </a:xfrm>
        </p:spPr>
        <p:txBody>
          <a:bodyPr>
            <a:normAutofit/>
          </a:bodyPr>
          <a:lstStyle/>
          <a:p>
            <a:r>
              <a:rPr lang="en-US" sz="3200" dirty="0"/>
              <a:t>Saul could have demanded submission to his reign. </a:t>
            </a:r>
          </a:p>
          <a:p>
            <a:r>
              <a:rPr lang="en-US" sz="3200" dirty="0"/>
              <a:t>Instead, he played it cool.</a:t>
            </a:r>
          </a:p>
          <a:p>
            <a:r>
              <a:rPr lang="en-US" sz="3200" dirty="0"/>
              <a:t>The best revenge against your detractors? A life of God blessed ministry.</a:t>
            </a:r>
          </a:p>
          <a:p>
            <a:r>
              <a:rPr lang="en-US" sz="3200" dirty="0"/>
              <a:t>Don’t forget: later, Saul ends up messed up!</a:t>
            </a:r>
          </a:p>
        </p:txBody>
      </p:sp>
      <p:pic>
        <p:nvPicPr>
          <p:cNvPr id="5" name="Picture 4">
            <a:extLst>
              <a:ext uri="{FF2B5EF4-FFF2-40B4-BE49-F238E27FC236}">
                <a16:creationId xmlns:a16="http://schemas.microsoft.com/office/drawing/2014/main" id="{F1D5FEC2-9B7C-452A-B8E0-254B054C6647}"/>
              </a:ext>
            </a:extLst>
          </p:cNvPr>
          <p:cNvPicPr>
            <a:picLocks noChangeAspect="1"/>
          </p:cNvPicPr>
          <p:nvPr/>
        </p:nvPicPr>
        <p:blipFill>
          <a:blip r:embed="rId2"/>
          <a:stretch>
            <a:fillRect/>
          </a:stretch>
        </p:blipFill>
        <p:spPr>
          <a:xfrm>
            <a:off x="7418754" y="2057400"/>
            <a:ext cx="3810000" cy="2743200"/>
          </a:xfrm>
          <a:prstGeom prst="rect">
            <a:avLst/>
          </a:prstGeom>
        </p:spPr>
      </p:pic>
    </p:spTree>
    <p:extLst>
      <p:ext uri="{BB962C8B-B14F-4D97-AF65-F5344CB8AC3E}">
        <p14:creationId xmlns:p14="http://schemas.microsoft.com/office/powerpoint/2010/main" val="33536292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E2108-2820-4EE0-B928-A5DE7F93C209}"/>
              </a:ext>
            </a:extLst>
          </p:cNvPr>
          <p:cNvPicPr>
            <a:picLocks noChangeAspect="1"/>
          </p:cNvPicPr>
          <p:nvPr/>
        </p:nvPicPr>
        <p:blipFill rotWithShape="1">
          <a:blip r:embed="rId3"/>
          <a:srcRect t="21995" b="4195"/>
          <a:stretch/>
        </p:blipFill>
        <p:spPr>
          <a:xfrm>
            <a:off x="0" y="0"/>
            <a:ext cx="12192000" cy="6858000"/>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7" name="TextBox 6">
            <a:extLst>
              <a:ext uri="{FF2B5EF4-FFF2-40B4-BE49-F238E27FC236}">
                <a16:creationId xmlns:a16="http://schemas.microsoft.com/office/drawing/2014/main" id="{572FC3B7-818E-40B3-9809-2DEC1B12D736}"/>
              </a:ext>
            </a:extLst>
          </p:cNvPr>
          <p:cNvSpPr txBox="1"/>
          <p:nvPr/>
        </p:nvSpPr>
        <p:spPr>
          <a:xfrm>
            <a:off x="998071" y="5874871"/>
            <a:ext cx="999265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People’s King #3 – 1 Samuel 10 </a:t>
            </a:r>
          </a:p>
        </p:txBody>
      </p:sp>
    </p:spTree>
    <p:extLst>
      <p:ext uri="{BB962C8B-B14F-4D97-AF65-F5344CB8AC3E}">
        <p14:creationId xmlns:p14="http://schemas.microsoft.com/office/powerpoint/2010/main" val="20307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306D252-A53B-4CA9-8DE5-EE23F50C352E}"/>
              </a:ext>
            </a:extLst>
          </p:cNvPr>
          <p:cNvGraphicFramePr>
            <a:graphicFrameLocks noChangeAspect="1"/>
          </p:cNvGraphicFramePr>
          <p:nvPr>
            <p:extLst>
              <p:ext uri="{D42A27DB-BD31-4B8C-83A1-F6EECF244321}">
                <p14:modId xmlns:p14="http://schemas.microsoft.com/office/powerpoint/2010/main" val="3586482995"/>
              </p:ext>
            </p:extLst>
          </p:nvPr>
        </p:nvGraphicFramePr>
        <p:xfrm>
          <a:off x="142875" y="182563"/>
          <a:ext cx="11916263" cy="6551612"/>
        </p:xfrm>
        <a:graphic>
          <a:graphicData uri="http://schemas.openxmlformats.org/presentationml/2006/ole">
            <mc:AlternateContent xmlns:mc="http://schemas.openxmlformats.org/markup-compatibility/2006">
              <mc:Choice xmlns:v="urn:schemas-microsoft-com:vml" Requires="v">
                <p:oleObj spid="_x0000_s1026" name="Chart" r:id="rId3" imgW="12066824" imgH="6700385" progId="Excel.Chart.8">
                  <p:embed followColorScheme="full"/>
                </p:oleObj>
              </mc:Choice>
              <mc:Fallback>
                <p:oleObj name="Chart" r:id="rId3" imgW="12066824" imgH="6700385" progId="Excel.Chart.8">
                  <p:embed followColorScheme="full"/>
                  <p:pic>
                    <p:nvPicPr>
                      <p:cNvPr id="2" name="Object 1">
                        <a:extLst>
                          <a:ext uri="{FF2B5EF4-FFF2-40B4-BE49-F238E27FC236}">
                            <a16:creationId xmlns:a16="http://schemas.microsoft.com/office/drawing/2014/main" id="{D306D252-A53B-4CA9-8DE5-EE23F50C352E}"/>
                          </a:ext>
                        </a:extLst>
                      </p:cNvPr>
                      <p:cNvPicPr/>
                      <p:nvPr/>
                    </p:nvPicPr>
                    <p:blipFill>
                      <a:blip r:embed="rId4"/>
                      <a:stretch>
                        <a:fillRect/>
                      </a:stretch>
                    </p:blipFill>
                    <p:spPr>
                      <a:xfrm>
                        <a:off x="142875" y="182563"/>
                        <a:ext cx="11916263" cy="6551612"/>
                      </a:xfrm>
                      <a:prstGeom prst="rect">
                        <a:avLst/>
                      </a:prstGeom>
                    </p:spPr>
                  </p:pic>
                </p:oleObj>
              </mc:Fallback>
            </mc:AlternateContent>
          </a:graphicData>
        </a:graphic>
      </p:graphicFrame>
    </p:spTree>
    <p:extLst>
      <p:ext uri="{BB962C8B-B14F-4D97-AF65-F5344CB8AC3E}">
        <p14:creationId xmlns:p14="http://schemas.microsoft.com/office/powerpoint/2010/main" val="29689938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E2108-2820-4EE0-B928-A5DE7F93C209}"/>
              </a:ext>
            </a:extLst>
          </p:cNvPr>
          <p:cNvPicPr>
            <a:picLocks noChangeAspect="1"/>
          </p:cNvPicPr>
          <p:nvPr/>
        </p:nvPicPr>
        <p:blipFill rotWithShape="1">
          <a:blip r:embed="rId3"/>
          <a:srcRect t="21995" b="4195"/>
          <a:stretch/>
        </p:blipFill>
        <p:spPr>
          <a:xfrm>
            <a:off x="0" y="0"/>
            <a:ext cx="12192000" cy="6858000"/>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7" name="TextBox 6">
            <a:extLst>
              <a:ext uri="{FF2B5EF4-FFF2-40B4-BE49-F238E27FC236}">
                <a16:creationId xmlns:a16="http://schemas.microsoft.com/office/drawing/2014/main" id="{572FC3B7-818E-40B3-9809-2DEC1B12D736}"/>
              </a:ext>
            </a:extLst>
          </p:cNvPr>
          <p:cNvSpPr txBox="1"/>
          <p:nvPr/>
        </p:nvSpPr>
        <p:spPr>
          <a:xfrm>
            <a:off x="998071" y="5874871"/>
            <a:ext cx="9992657" cy="769441"/>
          </a:xfrm>
          <a:prstGeom prst="rect">
            <a:avLst/>
          </a:prstGeom>
          <a:noFill/>
        </p:spPr>
        <p:txBody>
          <a:bodyPr wrap="square" rtlCol="0">
            <a:spAutoFit/>
          </a:bodyPr>
          <a:lstStyle/>
          <a:p>
            <a:pPr algn="ctr"/>
            <a:r>
              <a:rPr lang="en-US" sz="4400" b="1" dirty="0">
                <a:latin typeface="Century Gothic" panose="020B0502020202020204" pitchFamily="34" charset="0"/>
              </a:rPr>
              <a:t>The People’s King #3 – 1 Samuel 10 </a:t>
            </a:r>
          </a:p>
        </p:txBody>
      </p:sp>
    </p:spTree>
    <p:extLst>
      <p:ext uri="{BB962C8B-B14F-4D97-AF65-F5344CB8AC3E}">
        <p14:creationId xmlns:p14="http://schemas.microsoft.com/office/powerpoint/2010/main" val="143446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D45-B0AA-4955-B72E-58A7975BA9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949740-00FC-438A-BC67-5746C08B07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018192-628C-4204-8E14-9F702DA05D0B}"/>
              </a:ext>
            </a:extLst>
          </p:cNvPr>
          <p:cNvPicPr>
            <a:picLocks noChangeAspect="1"/>
          </p:cNvPicPr>
          <p:nvPr/>
        </p:nvPicPr>
        <p:blipFill>
          <a:blip r:embed="rId2"/>
          <a:stretch>
            <a:fillRect/>
          </a:stretch>
        </p:blipFill>
        <p:spPr>
          <a:xfrm>
            <a:off x="-19104" y="-725557"/>
            <a:ext cx="12211104" cy="8298783"/>
          </a:xfrm>
          <a:prstGeom prst="rect">
            <a:avLst/>
          </a:prstGeom>
        </p:spPr>
      </p:pic>
    </p:spTree>
    <p:extLst>
      <p:ext uri="{BB962C8B-B14F-4D97-AF65-F5344CB8AC3E}">
        <p14:creationId xmlns:p14="http://schemas.microsoft.com/office/powerpoint/2010/main" val="18249662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Rev 1:4-6 John to the seven churches which are in Asia: Grace be unto you, and peace, from him which is, and which was, and which is to come; and from the seven Spirits which are before his throne; 5And from Jesus Christ, who is the faithful witness, and the first begotten of the dead, and the prince of the kings of the earth. Unto him that loved us, and washed us from our sins in his own blood, 6 And hath made us kings and priests unto God and his Father; to him be glory and dominion for ever and ever. Amen. </a:t>
            </a:r>
          </a:p>
        </p:txBody>
      </p:sp>
    </p:spTree>
    <p:extLst>
      <p:ext uri="{BB962C8B-B14F-4D97-AF65-F5344CB8AC3E}">
        <p14:creationId xmlns:p14="http://schemas.microsoft.com/office/powerpoint/2010/main" val="960761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1 Peter 3:15 But sanctify the Lord God in your hearts: and be ready always to give an answer to every man that </a:t>
            </a:r>
            <a:r>
              <a:rPr lang="en-US" sz="3600" dirty="0" err="1">
                <a:latin typeface="Century Gothic" panose="020B0502020202020204" pitchFamily="34" charset="0"/>
              </a:rPr>
              <a:t>asketh</a:t>
            </a:r>
            <a:r>
              <a:rPr lang="en-US" sz="3600" dirty="0">
                <a:latin typeface="Century Gothic" panose="020B0502020202020204" pitchFamily="34" charset="0"/>
              </a:rPr>
              <a:t> you a reason of the hope that is in you with meekness and fear: </a:t>
            </a:r>
          </a:p>
          <a:p>
            <a:pPr marL="457200" indent="-457200"/>
            <a:r>
              <a:rPr lang="en-US" sz="3600" dirty="0">
                <a:latin typeface="Century Gothic" panose="020B0502020202020204" pitchFamily="34" charset="0"/>
              </a:rPr>
              <a:t>Matthew 10:32 Whosoever therefore shall confess me before men, him will I confess also before my Father which is in heaven.</a:t>
            </a:r>
          </a:p>
        </p:txBody>
      </p:sp>
    </p:spTree>
    <p:extLst>
      <p:ext uri="{BB962C8B-B14F-4D97-AF65-F5344CB8AC3E}">
        <p14:creationId xmlns:p14="http://schemas.microsoft.com/office/powerpoint/2010/main" val="13806263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648929" y="629266"/>
            <a:ext cx="5127031" cy="1676603"/>
          </a:xfrm>
        </p:spPr>
        <p:txBody>
          <a:bodyPr>
            <a:normAutofit/>
          </a:bodyPr>
          <a:lstStyle/>
          <a:p>
            <a:r>
              <a:rPr lang="en-US" b="1" dirty="0">
                <a:latin typeface="Century Gothic" panose="020B0502020202020204" pitchFamily="34" charset="0"/>
              </a:rPr>
              <a:t>A </a:t>
            </a:r>
            <a:r>
              <a:rPr lang="en-US" b="1" u="sng" dirty="0">
                <a:latin typeface="Century Gothic" panose="020B0502020202020204" pitchFamily="34" charset="0"/>
              </a:rPr>
              <a:t>calling</a:t>
            </a:r>
            <a:r>
              <a:rPr lang="en-US" b="1" dirty="0">
                <a:latin typeface="Century Gothic" panose="020B0502020202020204" pitchFamily="34" charset="0"/>
              </a:rPr>
              <a:t> to God.</a:t>
            </a:r>
            <a:endParaRPr lang="en-US" dirty="0"/>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648930" y="2438400"/>
            <a:ext cx="5127029" cy="3785419"/>
          </a:xfrm>
        </p:spPr>
        <p:txBody>
          <a:bodyPr>
            <a:normAutofit/>
          </a:bodyPr>
          <a:lstStyle/>
          <a:p>
            <a:r>
              <a:rPr lang="en-US" sz="3200" dirty="0"/>
              <a:t>Good ministers call people together unto the LORD. </a:t>
            </a:r>
          </a:p>
          <a:p>
            <a:r>
              <a:rPr lang="en-US" sz="3200" dirty="0" err="1"/>
              <a:t>Mizeph</a:t>
            </a:r>
            <a:r>
              <a:rPr lang="en-US" sz="3200" dirty="0"/>
              <a:t> = “watchtower”</a:t>
            </a:r>
          </a:p>
          <a:p>
            <a:r>
              <a:rPr lang="en-US" sz="3200" dirty="0"/>
              <a:t>KEY: When need direction, go </a:t>
            </a:r>
            <a:r>
              <a:rPr lang="en-US" sz="3200" u="sng" dirty="0"/>
              <a:t>back</a:t>
            </a:r>
            <a:r>
              <a:rPr lang="en-US" sz="3200" dirty="0"/>
              <a:t> to the place of revival, blessing and victory!</a:t>
            </a:r>
          </a:p>
        </p:txBody>
      </p:sp>
      <p:pic>
        <p:nvPicPr>
          <p:cNvPr id="4" name="Picture 3">
            <a:extLst>
              <a:ext uri="{FF2B5EF4-FFF2-40B4-BE49-F238E27FC236}">
                <a16:creationId xmlns:a16="http://schemas.microsoft.com/office/drawing/2014/main" id="{400B2E4D-9D7F-4199-8EFF-00E34299C1F8}"/>
              </a:ext>
            </a:extLst>
          </p:cNvPr>
          <p:cNvPicPr>
            <a:picLocks noChangeAspect="1"/>
          </p:cNvPicPr>
          <p:nvPr/>
        </p:nvPicPr>
        <p:blipFill>
          <a:blip r:embed="rId2"/>
          <a:stretch>
            <a:fillRect/>
          </a:stretch>
        </p:blipFill>
        <p:spPr>
          <a:xfrm>
            <a:off x="6597039" y="629266"/>
            <a:ext cx="4680561" cy="5457156"/>
          </a:xfrm>
          <a:prstGeom prst="rect">
            <a:avLst/>
          </a:prstGeom>
        </p:spPr>
      </p:pic>
    </p:spTree>
    <p:extLst>
      <p:ext uri="{BB962C8B-B14F-4D97-AF65-F5344CB8AC3E}">
        <p14:creationId xmlns:p14="http://schemas.microsoft.com/office/powerpoint/2010/main" val="349818118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F92AF-3188-48F5-B051-E858FC465589}"/>
              </a:ext>
            </a:extLst>
          </p:cNvPr>
          <p:cNvPicPr>
            <a:picLocks noChangeAspect="1"/>
          </p:cNvPicPr>
          <p:nvPr/>
        </p:nvPicPr>
        <p:blipFill>
          <a:blip r:embed="rId2"/>
          <a:stretch>
            <a:fillRect/>
          </a:stretch>
        </p:blipFill>
        <p:spPr>
          <a:xfrm>
            <a:off x="-9604" y="-25952"/>
            <a:ext cx="12201604" cy="7518400"/>
          </a:xfrm>
          <a:prstGeom prst="rect">
            <a:avLst/>
          </a:prstGeom>
        </p:spPr>
      </p:pic>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343877" y="261944"/>
            <a:ext cx="11572497" cy="847842"/>
          </a:xfrm>
          <a:solidFill>
            <a:srgbClr val="F2F298">
              <a:alpha val="67059"/>
            </a:srgbClr>
          </a:solidFill>
        </p:spPr>
        <p:txBody>
          <a:bodyPr>
            <a:normAutofit/>
          </a:bodyPr>
          <a:lstStyle/>
          <a:p>
            <a:r>
              <a:rPr lang="en-US" sz="4000" b="1" dirty="0">
                <a:latin typeface="Century Gothic" panose="020B0502020202020204" pitchFamily="34" charset="0"/>
              </a:rPr>
              <a:t>A </a:t>
            </a:r>
            <a:r>
              <a:rPr lang="en-US" sz="4000" b="1" u="sng" dirty="0">
                <a:latin typeface="Century Gothic" panose="020B0502020202020204" pitchFamily="34" charset="0"/>
              </a:rPr>
              <a:t>warning</a:t>
            </a:r>
            <a:r>
              <a:rPr lang="en-US" sz="4000" b="1" dirty="0">
                <a:latin typeface="Century Gothic" panose="020B0502020202020204" pitchFamily="34" charset="0"/>
              </a:rPr>
              <a:t> about replacing God with a king.</a:t>
            </a:r>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4635507" y="1224637"/>
            <a:ext cx="7280867" cy="2194594"/>
          </a:xfrm>
          <a:solidFill>
            <a:srgbClr val="F2F298">
              <a:alpha val="69020"/>
            </a:srgbClr>
          </a:solidFill>
        </p:spPr>
        <p:txBody>
          <a:bodyPr>
            <a:noAutofit/>
          </a:bodyPr>
          <a:lstStyle/>
          <a:p>
            <a:r>
              <a:rPr lang="en-US" sz="3200" dirty="0"/>
              <a:t>We forget that God is WHO / WHAT we need. The security that comes from man always comes up short.</a:t>
            </a:r>
          </a:p>
          <a:p>
            <a:r>
              <a:rPr lang="en-US" sz="3200" dirty="0"/>
              <a:t>Israel rejected God’s rule over her.  Us?</a:t>
            </a:r>
          </a:p>
        </p:txBody>
      </p:sp>
    </p:spTree>
    <p:extLst>
      <p:ext uri="{BB962C8B-B14F-4D97-AF65-F5344CB8AC3E}">
        <p14:creationId xmlns:p14="http://schemas.microsoft.com/office/powerpoint/2010/main" val="18426078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A734A-46E4-48CA-B23D-835661B929D4}"/>
              </a:ext>
            </a:extLst>
          </p:cNvPr>
          <p:cNvPicPr>
            <a:picLocks noChangeAspect="1"/>
          </p:cNvPicPr>
          <p:nvPr/>
        </p:nvPicPr>
        <p:blipFill>
          <a:blip r:embed="rId2"/>
          <a:stretch>
            <a:fillRect/>
          </a:stretch>
        </p:blipFill>
        <p:spPr>
          <a:xfrm>
            <a:off x="7763881" y="1172308"/>
            <a:ext cx="4048213" cy="5685692"/>
          </a:xfrm>
          <a:prstGeom prst="rect">
            <a:avLst/>
          </a:prstGeom>
        </p:spPr>
      </p:pic>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655320" y="365125"/>
            <a:ext cx="11099018" cy="1692794"/>
          </a:xfrm>
        </p:spPr>
        <p:txBody>
          <a:bodyPr>
            <a:normAutofit/>
          </a:bodyPr>
          <a:lstStyle/>
          <a:p>
            <a:r>
              <a:rPr lang="en-US" b="1" dirty="0">
                <a:latin typeface="Century Gothic" panose="020B0502020202020204" pitchFamily="34" charset="0"/>
              </a:rPr>
              <a:t>A </a:t>
            </a:r>
            <a:r>
              <a:rPr lang="en-US" b="1" u="sng" dirty="0">
                <a:latin typeface="Century Gothic" panose="020B0502020202020204" pitchFamily="34" charset="0"/>
              </a:rPr>
              <a:t>lot</a:t>
            </a:r>
            <a:r>
              <a:rPr lang="en-US" b="1" dirty="0">
                <a:latin typeface="Century Gothic" panose="020B0502020202020204" pitchFamily="34" charset="0"/>
              </a:rPr>
              <a:t> to show Israel that Saul was God’s answer to Israel’s request; not Samuel’s!</a:t>
            </a:r>
            <a:endParaRPr lang="en-US" dirty="0"/>
          </a:p>
        </p:txBody>
      </p:sp>
      <p:sp>
        <p:nvSpPr>
          <p:cNvPr id="6" name="Rectangle 5">
            <a:extLst>
              <a:ext uri="{FF2B5EF4-FFF2-40B4-BE49-F238E27FC236}">
                <a16:creationId xmlns:a16="http://schemas.microsoft.com/office/drawing/2014/main" id="{9839847F-24E1-4A66-AC0F-9674C1958CAB}"/>
              </a:ext>
            </a:extLst>
          </p:cNvPr>
          <p:cNvSpPr/>
          <p:nvPr/>
        </p:nvSpPr>
        <p:spPr>
          <a:xfrm>
            <a:off x="499462" y="2057919"/>
            <a:ext cx="5424030" cy="5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296332" y="2057919"/>
            <a:ext cx="6919477" cy="4165059"/>
          </a:xfrm>
        </p:spPr>
        <p:txBody>
          <a:bodyPr>
            <a:noAutofit/>
          </a:bodyPr>
          <a:lstStyle/>
          <a:p>
            <a:r>
              <a:rPr lang="en-US" sz="3200" dirty="0"/>
              <a:t>The lot was used by Israel to discern the Lord’s will.   </a:t>
            </a:r>
          </a:p>
          <a:p>
            <a:r>
              <a:rPr lang="en-US" sz="3200" dirty="0"/>
              <a:t>Proverbs 16:33 The lot is cast into the lap;  But the whole disposing thereof is of the Lord.</a:t>
            </a:r>
          </a:p>
          <a:p>
            <a:r>
              <a:rPr lang="en-US" sz="3200" dirty="0"/>
              <a:t>Today, does the church use the lot? </a:t>
            </a:r>
            <a:r>
              <a:rPr lang="en-US" sz="3200" b="1" u="sng" dirty="0"/>
              <a:t>No</a:t>
            </a:r>
            <a:r>
              <a:rPr lang="en-US" sz="3200" dirty="0"/>
              <a:t>. </a:t>
            </a:r>
          </a:p>
          <a:p>
            <a:r>
              <a:rPr lang="en-US" sz="3200" dirty="0"/>
              <a:t>We have the completed Word of God.</a:t>
            </a:r>
          </a:p>
        </p:txBody>
      </p:sp>
    </p:spTree>
    <p:extLst>
      <p:ext uri="{BB962C8B-B14F-4D97-AF65-F5344CB8AC3E}">
        <p14:creationId xmlns:p14="http://schemas.microsoft.com/office/powerpoint/2010/main" val="39902739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_Template8">
  <a:themeElements>
    <a:clrScheme name="BusinessPlan_Green">
      <a:dk1>
        <a:srgbClr val="262E31"/>
      </a:dk1>
      <a:lt1>
        <a:srgbClr val="FFFFFF"/>
      </a:lt1>
      <a:dk2>
        <a:srgbClr val="262E31"/>
      </a:dk2>
      <a:lt2>
        <a:srgbClr val="FFFFFF"/>
      </a:lt2>
      <a:accent1>
        <a:srgbClr val="EEF1F8"/>
      </a:accent1>
      <a:accent2>
        <a:srgbClr val="D1DAE3"/>
      </a:accent2>
      <a:accent3>
        <a:srgbClr val="BBC1CD"/>
      </a:accent3>
      <a:accent4>
        <a:srgbClr val="54616A"/>
      </a:accent4>
      <a:accent5>
        <a:srgbClr val="262E31"/>
      </a:accent5>
      <a:accent6>
        <a:srgbClr val="3BB18F"/>
      </a:accent6>
      <a:hlink>
        <a:srgbClr val="8A96A2"/>
      </a:hlink>
      <a:folHlink>
        <a:srgbClr val="D1DAE3"/>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3200</TotalTime>
  <Words>841</Words>
  <Application>Microsoft Office PowerPoint</Application>
  <PresentationFormat>Widescreen</PresentationFormat>
  <Paragraphs>46</Paragraphs>
  <Slides>18</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Calibri Light</vt:lpstr>
      <vt:lpstr>Century Gothic</vt:lpstr>
      <vt:lpstr>Helvetica</vt:lpstr>
      <vt:lpstr>Helvetica Neue UltraLight</vt:lpstr>
      <vt:lpstr>Montserrat</vt:lpstr>
      <vt:lpstr>Montserrat Ultra Light</vt:lpstr>
      <vt:lpstr>Office Theme</vt:lpstr>
      <vt:lpstr>New_Template8</vt:lpstr>
      <vt:lpstr>Microsoft Excel Chart</vt:lpstr>
      <vt:lpstr>PowerPoint Presentation</vt:lpstr>
      <vt:lpstr>PowerPoint Presentation</vt:lpstr>
      <vt:lpstr>PowerPoint Presentation</vt:lpstr>
      <vt:lpstr>PowerPoint Presentation</vt:lpstr>
      <vt:lpstr>PowerPoint Presentation</vt:lpstr>
      <vt:lpstr>PowerPoint Presentation</vt:lpstr>
      <vt:lpstr>A calling to God.</vt:lpstr>
      <vt:lpstr>A warning about replacing God with a king.</vt:lpstr>
      <vt:lpstr>A lot to show Israel that Saul was God’s answer to Israel’s request; not Samuel’s!</vt:lpstr>
      <vt:lpstr>PowerPoint Presentation</vt:lpstr>
      <vt:lpstr>PowerPoint Presentation</vt:lpstr>
      <vt:lpstr>A reluctant leader.</vt:lpstr>
      <vt:lpstr>PowerPoint Presentation</vt:lpstr>
      <vt:lpstr>PowerPoint Presentation</vt:lpstr>
      <vt:lpstr>Humility does not hide from God’s will.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6</cp:revision>
  <dcterms:created xsi:type="dcterms:W3CDTF">2017-11-30T23:19:44Z</dcterms:created>
  <dcterms:modified xsi:type="dcterms:W3CDTF">2018-01-21T14:02:59Z</dcterms:modified>
</cp:coreProperties>
</file>